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585" r:id="rId2"/>
    <p:sldId id="553" r:id="rId3"/>
    <p:sldId id="895" r:id="rId4"/>
    <p:sldId id="896" r:id="rId5"/>
    <p:sldId id="860" r:id="rId6"/>
    <p:sldId id="906" r:id="rId7"/>
    <p:sldId id="910" r:id="rId8"/>
    <p:sldId id="907" r:id="rId9"/>
    <p:sldId id="897" r:id="rId10"/>
    <p:sldId id="908" r:id="rId11"/>
    <p:sldId id="909" r:id="rId12"/>
    <p:sldId id="911" r:id="rId13"/>
    <p:sldId id="912" r:id="rId14"/>
    <p:sldId id="913" r:id="rId15"/>
  </p:sldIdLst>
  <p:sldSz cx="12192000" cy="6858000"/>
  <p:notesSz cx="6858000" cy="9144000"/>
  <p:kinsoku lang="zh-CN" invalStChars="!),.:;?]}、。—ˇ¨〃々～‖…’”〕〉》」』〗】∶！＂＇），．：；？］｀｜｝·" invalEndChars="([{‘“〔〈《「『〖【（［｛．·"/>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0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2F5597"/>
    <a:srgbClr val="FF0000"/>
    <a:srgbClr val="E7E6E6"/>
    <a:srgbClr val="FF2600"/>
    <a:srgbClr val="2D75B6"/>
    <a:srgbClr val="2E5597"/>
    <a:srgbClr val="011893"/>
    <a:srgbClr val="73D2FA"/>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69" autoAdjust="0"/>
    <p:restoredTop sz="90340" autoAdjust="0"/>
  </p:normalViewPr>
  <p:slideViewPr>
    <p:cSldViewPr snapToGrid="0">
      <p:cViewPr>
        <p:scale>
          <a:sx n="120" d="100"/>
          <a:sy n="120" d="100"/>
        </p:scale>
        <p:origin x="744" y="144"/>
      </p:cViewPr>
      <p:guideLst>
        <p:guide orient="horz" pos="2159"/>
        <p:guide pos="3806"/>
      </p:guideLst>
    </p:cSldViewPr>
  </p:slideViewPr>
  <p:outlineViewPr>
    <p:cViewPr>
      <p:scale>
        <a:sx n="33" d="100"/>
        <a:sy n="33" d="100"/>
      </p:scale>
      <p:origin x="0" y="0"/>
    </p:cViewPr>
  </p:outlineViewPr>
  <p:notesTextViewPr>
    <p:cViewPr>
      <p:scale>
        <a:sx n="110" d="100"/>
        <a:sy n="110" d="100"/>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963879-A9B8-4FB5-A138-14F876CAF339}" type="datetimeFigureOut">
              <a:rPr lang="zh-CN" altLang="en-US" smtClean="0"/>
              <a:t>2023/7/19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027593-A527-46AB-AD6A-06968355F55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986024-AB9B-43A8-AC4E-CD3F51784736}" type="datetimeFigureOut">
              <a:rPr lang="zh-CN" altLang="en-US" smtClean="0"/>
              <a:t>2023/7/19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1C2FF8-7EDF-43B7-B100-E00A2F1032C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a:t>
            </a:fld>
            <a:endParaRPr lang="zh-CN" altLang="en-US"/>
          </a:p>
        </p:txBody>
      </p:sp>
    </p:spTree>
    <p:extLst>
      <p:ext uri="{BB962C8B-B14F-4D97-AF65-F5344CB8AC3E}">
        <p14:creationId xmlns:p14="http://schemas.microsoft.com/office/powerpoint/2010/main" val="2974838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10</a:t>
            </a:fld>
            <a:endParaRPr lang="zh-CN" altLang="en-US"/>
          </a:p>
        </p:txBody>
      </p:sp>
    </p:spTree>
    <p:extLst>
      <p:ext uri="{BB962C8B-B14F-4D97-AF65-F5344CB8AC3E}">
        <p14:creationId xmlns:p14="http://schemas.microsoft.com/office/powerpoint/2010/main" val="941882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11</a:t>
            </a:fld>
            <a:endParaRPr lang="zh-CN" altLang="en-US"/>
          </a:p>
        </p:txBody>
      </p:sp>
    </p:spTree>
    <p:extLst>
      <p:ext uri="{BB962C8B-B14F-4D97-AF65-F5344CB8AC3E}">
        <p14:creationId xmlns:p14="http://schemas.microsoft.com/office/powerpoint/2010/main" val="63813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12</a:t>
            </a:fld>
            <a:endParaRPr lang="zh-CN" altLang="en-US"/>
          </a:p>
        </p:txBody>
      </p:sp>
    </p:spTree>
    <p:extLst>
      <p:ext uri="{BB962C8B-B14F-4D97-AF65-F5344CB8AC3E}">
        <p14:creationId xmlns:p14="http://schemas.microsoft.com/office/powerpoint/2010/main" val="4145745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13</a:t>
            </a:fld>
            <a:endParaRPr lang="zh-CN" altLang="en-US"/>
          </a:p>
        </p:txBody>
      </p:sp>
    </p:spTree>
    <p:extLst>
      <p:ext uri="{BB962C8B-B14F-4D97-AF65-F5344CB8AC3E}">
        <p14:creationId xmlns:p14="http://schemas.microsoft.com/office/powerpoint/2010/main" val="3359145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14</a:t>
            </a:fld>
            <a:endParaRPr lang="zh-CN" altLang="en-US"/>
          </a:p>
        </p:txBody>
      </p:sp>
    </p:spTree>
    <p:extLst>
      <p:ext uri="{BB962C8B-B14F-4D97-AF65-F5344CB8AC3E}">
        <p14:creationId xmlns:p14="http://schemas.microsoft.com/office/powerpoint/2010/main" val="234683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four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a:latin typeface="Times New Roman" panose="02020603050405020304" pitchFamily="18" charset="0"/>
                <a:cs typeface="Times New Roman" panose="02020603050405020304" pitchFamily="18" charset="0"/>
              </a:rPr>
              <a:t>Multi-Role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2</a:t>
            </a:fld>
            <a:endParaRPr lang="zh-CN" altLang="en-US"/>
          </a:p>
        </p:txBody>
      </p:sp>
    </p:spTree>
    <p:extLst>
      <p:ext uri="{BB962C8B-B14F-4D97-AF65-F5344CB8AC3E}">
        <p14:creationId xmlns:p14="http://schemas.microsoft.com/office/powerpoint/2010/main" val="1860253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In the </a:t>
            </a:r>
            <a:r>
              <a:rPr lang="en-US" altLang="zh-CN" sz="1800" b="1" dirty="0">
                <a:effectLst/>
                <a:latin typeface="Times New Roman" panose="02020603050405020304" pitchFamily="18" charset="0"/>
                <a:ea typeface="宋体" panose="02010600030101010101" pitchFamily="2" charset="-122"/>
              </a:rPr>
              <a:t>GRA model</a:t>
            </a:r>
            <a:r>
              <a:rPr lang="en-US" altLang="zh-CN" sz="1800" dirty="0">
                <a:effectLst/>
                <a:latin typeface="Times New Roman" panose="02020603050405020304" pitchFamily="18" charset="0"/>
                <a:ea typeface="宋体" panose="02010600030101010101" pitchFamily="2" charset="-122"/>
              </a:rPr>
              <a:t>, we assume that</a:t>
            </a:r>
            <a:r>
              <a:rPr lang="en-US" altLang="zh-CN" sz="1800" b="1" dirty="0">
                <a:effectLst/>
                <a:latin typeface="Times New Roman" panose="02020603050405020304" pitchFamily="18" charset="0"/>
                <a:ea typeface="宋体" panose="02010600030101010101" pitchFamily="2" charset="-122"/>
              </a:rPr>
              <a:t> an agent can only perform one role in the assignment process</a:t>
            </a:r>
            <a:r>
              <a:rPr lang="en-US" altLang="zh-CN" sz="1800" dirty="0">
                <a:effectLst/>
                <a:latin typeface="Times New Roman" panose="02020603050405020304" pitchFamily="18" charset="0"/>
                <a:ea typeface="宋体" panose="02010600030101010101" pitchFamily="2" charset="-122"/>
              </a:rPr>
              <a:t>. The GMRA model, on the other hand, assumes that</a:t>
            </a:r>
            <a:r>
              <a:rPr lang="en-US" altLang="zh-CN" sz="1800" b="1" dirty="0">
                <a:effectLst/>
                <a:latin typeface="Times New Roman" panose="02020603050405020304" pitchFamily="18" charset="0"/>
                <a:ea typeface="宋体" panose="02010600030101010101" pitchFamily="2" charset="-122"/>
              </a:rPr>
              <a:t> an agent can perform one or more roles at a time</a:t>
            </a:r>
            <a:r>
              <a:rPr lang="en-US" altLang="zh-CN" sz="1800" dirty="0">
                <a:effectLst/>
                <a:latin typeface="Times New Roman" panose="02020603050405020304" pitchFamily="18" charset="0"/>
                <a:ea typeface="宋体" panose="02010600030101010101" pitchFamily="2" charset="-122"/>
              </a:rPr>
              <a:t>. Here, we use the vector </a:t>
            </a:r>
            <a:r>
              <a:rPr lang="en-US" altLang="zh-CN" sz="1800" i="1" dirty="0">
                <a:effectLst/>
                <a:latin typeface="Times New Roman" panose="02020603050405020304" pitchFamily="18" charset="0"/>
                <a:ea typeface="宋体" panose="02010600030101010101" pitchFamily="2" charset="-122"/>
              </a:rPr>
              <a:t>L</a:t>
            </a:r>
            <a:r>
              <a:rPr lang="en-US" altLang="zh-CN" sz="1800" i="1" baseline="30000" dirty="0">
                <a:effectLst/>
                <a:latin typeface="Times New Roman" panose="02020603050405020304" pitchFamily="18" charset="0"/>
                <a:ea typeface="宋体" panose="02010600030101010101" pitchFamily="2" charset="-122"/>
              </a:rPr>
              <a:t>a</a:t>
            </a:r>
            <a:r>
              <a:rPr lang="en-US" altLang="zh-CN" sz="1800" dirty="0">
                <a:effectLst/>
                <a:latin typeface="Times New Roman" panose="02020603050405020304" pitchFamily="18" charset="0"/>
                <a:ea typeface="宋体" panose="02010600030101010101" pitchFamily="2" charset="-122"/>
              </a:rPr>
              <a:t> to represent the number of roles an agent can perform. The mathematical expression of the GMRA model is shown below. It is an efficient tool to solve M-M (many-to-many) assignment problems.</a:t>
            </a:r>
            <a:endParaRPr lang="en-US" altLang="zh-CN" dirty="0"/>
          </a:p>
        </p:txBody>
      </p:sp>
      <p:sp>
        <p:nvSpPr>
          <p:cNvPr id="4" name="灯片编号占位符 3"/>
          <p:cNvSpPr>
            <a:spLocks noGrp="1"/>
          </p:cNvSpPr>
          <p:nvPr>
            <p:ph type="sldNum" sz="quarter" idx="10"/>
          </p:nvPr>
        </p:nvSpPr>
        <p:spPr/>
        <p:txBody>
          <a:bodyPr/>
          <a:lstStyle/>
          <a:p>
            <a:fld id="{851C2FF8-7EDF-43B7-B100-E00A2F1032CA}" type="slidenum">
              <a:rPr lang="zh-CN" altLang="en-US" smtClean="0"/>
              <a:t>3</a:t>
            </a:fld>
            <a:endParaRPr lang="zh-CN" altLang="en-US"/>
          </a:p>
        </p:txBody>
      </p:sp>
    </p:spTree>
    <p:extLst>
      <p:ext uri="{BB962C8B-B14F-4D97-AF65-F5344CB8AC3E}">
        <p14:creationId xmlns:p14="http://schemas.microsoft.com/office/powerpoint/2010/main" val="991550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800" dirty="0">
                <a:effectLst/>
                <a:latin typeface="Times"/>
              </a:rPr>
              <a:t>In company X, Ann, the Chief Executive Officer, has just signed a contract the value of which is half million dollars. She asks Bob, the Human Resources (HR) officer, to organize a team from employees of the company. Bob drafts a position list shown as Table I for the team and a candidate staff shortlist shown as Table II. Then, Bob initiates an evaluation process and asks the branch officers to evaluate employees for each possible position (Table II). After that, Bob informs Ann that he must assign some people to more than one position because the total number of staff members is less than that of the required positions. Ann agrees with Bob but asks Bob that if someone must be assigned with more than one job, then the jobs must be different and each person should be limited to at most three to avoid too much overloaded. Ann’s demand is reasonable because one person can shift among different jobs but not the same ones and each person should work on limited jobs to guarantee the quality of their work. Based on Ann’s request, Bob composes a table (Table III) to express the limits. Then, Ann instructs Bob to assign the most qualified candidates to jobs while satisfying the mentioned conditions.</a:t>
            </a:r>
            <a:endParaRPr lang="en" altLang="zh-CN" dirty="0"/>
          </a:p>
        </p:txBody>
      </p:sp>
      <p:sp>
        <p:nvSpPr>
          <p:cNvPr id="4" name="灯片编号占位符 3"/>
          <p:cNvSpPr>
            <a:spLocks noGrp="1"/>
          </p:cNvSpPr>
          <p:nvPr>
            <p:ph type="sldNum" sz="quarter" idx="10"/>
          </p:nvPr>
        </p:nvSpPr>
        <p:spPr/>
        <p:txBody>
          <a:bodyPr/>
          <a:lstStyle/>
          <a:p>
            <a:fld id="{851C2FF8-7EDF-43B7-B100-E00A2F1032CA}" type="slidenum">
              <a:rPr lang="zh-CN" altLang="en-US" smtClean="0"/>
              <a:t>4</a:t>
            </a:fld>
            <a:endParaRPr lang="zh-CN" altLang="en-US"/>
          </a:p>
        </p:txBody>
      </p:sp>
    </p:spTree>
    <p:extLst>
      <p:ext uri="{BB962C8B-B14F-4D97-AF65-F5344CB8AC3E}">
        <p14:creationId xmlns:p14="http://schemas.microsoft.com/office/powerpoint/2010/main" val="2481894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Based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real-world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scenario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GMRA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easy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deduce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that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positions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required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new</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team,</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employees.</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5</a:t>
            </a:fld>
            <a:endParaRPr lang="zh-CN" altLang="en-US"/>
          </a:p>
        </p:txBody>
      </p:sp>
    </p:spTree>
    <p:extLst>
      <p:ext uri="{BB962C8B-B14F-4D97-AF65-F5344CB8AC3E}">
        <p14:creationId xmlns:p14="http://schemas.microsoft.com/office/powerpoint/2010/main" val="13618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Same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 we also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mathematically formalize the GMRA model. We utilize symbols </a:t>
            </a:r>
            <a:r>
              <a:rPr lang="en-US" altLang="zh-CN" sz="1800" dirty="0" err="1">
                <a:effectLst/>
                <a:latin typeface="Times New Roman" panose="02020603050405020304" pitchFamily="18" charset="0"/>
                <a:ea typeface="宋体" panose="02010600030101010101" pitchFamily="2" charset="-122"/>
              </a:rPr>
              <a:t>i</a:t>
            </a:r>
            <a:r>
              <a:rPr lang="en-US" altLang="zh-CN" sz="1800" dirty="0">
                <a:effectLst/>
                <a:latin typeface="Times New Roman" panose="02020603050405020304" pitchFamily="18" charset="0"/>
                <a:ea typeface="宋体" panose="02010600030101010101" pitchFamily="2" charset="-122"/>
              </a:rPr>
              <a:t> and m to express the index of agents and the size of the agent set, respectively, 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we also use symbols j and n to express the index of roles and the size of the role set, respectively.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Definitions 1-3 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same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biggest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difference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between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GMRA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introducing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new</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4</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vector</a:t>
            </a:r>
            <a:r>
              <a:rPr lang="zh-CN" altLang="en-US" sz="1800" dirty="0">
                <a:effectLst/>
                <a:latin typeface="Times New Roman" panose="02020603050405020304" pitchFamily="18" charset="0"/>
                <a:ea typeface="宋体" panose="02010600030101010101" pitchFamily="2" charset="-122"/>
              </a:rPr>
              <a:t> </a:t>
            </a:r>
            <a:r>
              <a:rPr lang="en-US" altLang="zh-CN" sz="1800" i="1" dirty="0">
                <a:effectLst/>
                <a:latin typeface="Times New Roman" panose="02020603050405020304" pitchFamily="18" charset="0"/>
                <a:ea typeface="宋体" panose="02010600030101010101" pitchFamily="2" charset="-122"/>
              </a:rPr>
              <a:t>La</a:t>
            </a:r>
            <a:r>
              <a:rPr lang="zh-CN" altLang="en-US" sz="1800" i="0" dirty="0">
                <a:effectLst/>
                <a:latin typeface="Times New Roman" panose="02020603050405020304" pitchFamily="18" charset="0"/>
                <a:ea typeface="宋体" panose="02010600030101010101" pitchFamily="2" charset="-122"/>
              </a:rPr>
              <a:t> </a:t>
            </a:r>
            <a:r>
              <a:rPr lang="en-US" altLang="zh-CN" sz="1800" i="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represent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how</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many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can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assigned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5-7</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also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same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800" b="0" i="0" u="none" strike="noStrike" dirty="0">
              <a:solidFill>
                <a:srgbClr val="374151"/>
              </a:solidFill>
              <a:effectLst/>
              <a:latin typeface="Söhne"/>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0" i="0" u="none" strike="noStrike" dirty="0">
                <a:solidFill>
                  <a:srgbClr val="374151"/>
                </a:solidFill>
                <a:effectLst/>
                <a:latin typeface="Söhne"/>
                <a:ea typeface="宋体" panose="02010600030101010101" pitchFamily="2" charset="-122"/>
              </a:rPr>
              <a:t>Based</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above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analysis,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the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mathematical</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expression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of</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the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GMRA</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model</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is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illustrated</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Definition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8.</a:t>
            </a: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6</a:t>
            </a:fld>
            <a:endParaRPr lang="zh-CN" altLang="en-US"/>
          </a:p>
        </p:txBody>
      </p:sp>
    </p:spTree>
    <p:extLst>
      <p:ext uri="{BB962C8B-B14F-4D97-AF65-F5344CB8AC3E}">
        <p14:creationId xmlns:p14="http://schemas.microsoft.com/office/powerpoint/2010/main" val="2225265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7</a:t>
            </a:fld>
            <a:endParaRPr lang="zh-CN" altLang="en-US"/>
          </a:p>
        </p:txBody>
      </p:sp>
    </p:spTree>
    <p:extLst>
      <p:ext uri="{BB962C8B-B14F-4D97-AF65-F5344CB8AC3E}">
        <p14:creationId xmlns:p14="http://schemas.microsoft.com/office/powerpoint/2010/main" val="2210201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four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8</a:t>
            </a:fld>
            <a:endParaRPr lang="zh-CN" altLang="en-US"/>
          </a:p>
        </p:txBody>
      </p:sp>
    </p:spTree>
    <p:extLst>
      <p:ext uri="{BB962C8B-B14F-4D97-AF65-F5344CB8AC3E}">
        <p14:creationId xmlns:p14="http://schemas.microsoft.com/office/powerpoint/2010/main" val="109173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The objectives of this course are two-fold:</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1. To understand the process of RBC and learn about how to formalize problems with the GMRA </a:t>
            </a:r>
            <a:r>
              <a:rPr lang="en-US" altLang="zh-CN" sz="1800" dirty="0" err="1">
                <a:effectLst/>
                <a:latin typeface="Times New Roman" panose="02020603050405020304" pitchFamily="18" charset="0"/>
                <a:ea typeface="宋体" panose="02010600030101010101" pitchFamily="2" charset="-122"/>
              </a:rPr>
              <a:t>submodel</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2. To practice using Python to program the GMRA model in order to solve the M-M assignment problem.</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9</a:t>
            </a:fld>
            <a:endParaRPr lang="zh-CN" altLang="en-US"/>
          </a:p>
        </p:txBody>
      </p:sp>
    </p:spTree>
    <p:extLst>
      <p:ext uri="{BB962C8B-B14F-4D97-AF65-F5344CB8AC3E}">
        <p14:creationId xmlns:p14="http://schemas.microsoft.com/office/powerpoint/2010/main" val="1527089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E3EB66B-7034-4F88-BEB4-FDDC7BDB4A6A}" type="datetimeFigureOut">
              <a:rPr lang="zh-CN" altLang="en-US" smtClean="0"/>
              <a:t>2023/7/19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
        <p:nvSpPr>
          <p:cNvPr id="8" name="矩形 7"/>
          <p:cNvSpPr/>
          <p:nvPr userDrawn="1"/>
        </p:nvSpPr>
        <p:spPr>
          <a:xfrm flipV="1">
            <a:off x="838200" y="805515"/>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7" name="图片 6"/>
          <p:cNvPicPr>
            <a:picLocks noChangeAspect="1"/>
          </p:cNvPicPr>
          <p:nvPr userDrawn="1"/>
        </p:nvPicPr>
        <p:blipFill>
          <a:blip r:embed="rId2" cstate="print"/>
          <a:stretch>
            <a:fillRect/>
          </a:stretch>
        </p:blipFill>
        <p:spPr>
          <a:xfrm>
            <a:off x="8760296" y="763596"/>
            <a:ext cx="2689860" cy="647700"/>
          </a:xfrm>
          <a:prstGeom prst="rect">
            <a:avLst/>
          </a:prstGeom>
        </p:spPr>
      </p:pic>
      <p:sp>
        <p:nvSpPr>
          <p:cNvPr id="8" name="矩形 7"/>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E3EB66B-7034-4F88-BEB4-FDDC7BDB4A6A}" type="datetimeFigureOut">
              <a:rPr lang="zh-CN" altLang="en-US" smtClean="0"/>
              <a:t>2023/7/19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763000" y="681037"/>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E3EB66B-7034-4F88-BEB4-FDDC7BDB4A6A}" type="datetimeFigureOut">
              <a:rPr lang="zh-CN" altLang="en-US" smtClean="0"/>
              <a:t>2023/7/19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37587" y="683039"/>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EB66B-7034-4F88-BEB4-FDDC7BDB4A6A}" type="datetimeFigureOut">
              <a:rPr lang="zh-CN" altLang="en-US" smtClean="0"/>
              <a:t>2023/7/19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73ACB-3285-4C53-9401-1A3DE9DE4D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iangqian1997/E-CARGO-Codes/tree/main/Summber_School_Laboratory/Lab_2"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2607613"/>
            <a:ext cx="8023580" cy="719877"/>
          </a:xfrm>
          <a:prstGeom prst="rect">
            <a:avLst/>
          </a:prstGeom>
        </p:spPr>
        <p:txBody>
          <a:bodyPr wrap="square">
            <a:spAutoFit/>
          </a:bodyPr>
          <a:lstStyle/>
          <a:p>
            <a:pPr algn="ctr">
              <a:lnSpc>
                <a:spcPct val="125000"/>
              </a:lnSpc>
            </a:pP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Group</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Multi-Role</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p>
        </p:txBody>
      </p:sp>
      <p:sp>
        <p:nvSpPr>
          <p:cNvPr id="6" name="TextBox 14"/>
          <p:cNvSpPr txBox="1"/>
          <p:nvPr/>
        </p:nvSpPr>
        <p:spPr>
          <a:xfrm>
            <a:off x="953294" y="4181897"/>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MUST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F.I.E</a:t>
            </a:r>
          </a:p>
        </p:txBody>
      </p:sp>
      <p:pic>
        <p:nvPicPr>
          <p:cNvPr id="2" name="图片 1">
            <a:extLst>
              <a:ext uri="{FF2B5EF4-FFF2-40B4-BE49-F238E27FC236}">
                <a16:creationId xmlns:a16="http://schemas.microsoft.com/office/drawing/2014/main" id="{EA12BE7A-5878-7540-B6ED-7D671746FFD4}"/>
              </a:ext>
            </a:extLst>
          </p:cNvPr>
          <p:cNvPicPr>
            <a:picLocks noChangeAspect="1"/>
          </p:cNvPicPr>
          <p:nvPr/>
        </p:nvPicPr>
        <p:blipFill>
          <a:blip r:embed="rId3"/>
          <a:stretch>
            <a:fillRect/>
          </a:stretch>
        </p:blipFill>
        <p:spPr>
          <a:xfrm>
            <a:off x="6619001" y="2035914"/>
            <a:ext cx="5421430" cy="2861310"/>
          </a:xfrm>
          <a:prstGeom prst="ellipse">
            <a:avLst/>
          </a:prstGeom>
          <a:ln>
            <a:noFill/>
          </a:ln>
          <a:effectLst>
            <a:softEdge rad="635000"/>
          </a:effectLst>
        </p:spPr>
      </p:pic>
      <p:sp>
        <p:nvSpPr>
          <p:cNvPr id="8" name="TextBox 14">
            <a:extLst>
              <a:ext uri="{FF2B5EF4-FFF2-40B4-BE49-F238E27FC236}">
                <a16:creationId xmlns:a16="http://schemas.microsoft.com/office/drawing/2014/main" id="{8EE993D6-BB13-654E-A5DE-C323CD2183BB}"/>
              </a:ext>
            </a:extLst>
          </p:cNvPr>
          <p:cNvSpPr txBox="1"/>
          <p:nvPr/>
        </p:nvSpPr>
        <p:spPr>
          <a:xfrm>
            <a:off x="1404579" y="3466569"/>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Lab</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Qian</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Jiang</a:t>
            </a:r>
          </a:p>
        </p:txBody>
      </p:sp>
      <p:grpSp>
        <p:nvGrpSpPr>
          <p:cNvPr id="7" name="组合 6">
            <a:extLst>
              <a:ext uri="{FF2B5EF4-FFF2-40B4-BE49-F238E27FC236}">
                <a16:creationId xmlns:a16="http://schemas.microsoft.com/office/drawing/2014/main" id="{BFD950CA-739C-2DBE-6E91-CADBA87F11A2}"/>
              </a:ext>
            </a:extLst>
          </p:cNvPr>
          <p:cNvGrpSpPr/>
          <p:nvPr/>
        </p:nvGrpSpPr>
        <p:grpSpPr>
          <a:xfrm>
            <a:off x="2593847" y="5243220"/>
            <a:ext cx="7147737" cy="738664"/>
            <a:chOff x="2593847" y="5243220"/>
            <a:chExt cx="7147737" cy="738664"/>
          </a:xfrm>
        </p:grpSpPr>
        <p:sp>
          <p:nvSpPr>
            <p:cNvPr id="4" name="文本框 3">
              <a:extLst>
                <a:ext uri="{FF2B5EF4-FFF2-40B4-BE49-F238E27FC236}">
                  <a16:creationId xmlns:a16="http://schemas.microsoft.com/office/drawing/2014/main" id="{5CA0DD6F-B3DC-56D6-1053-AEC23CB109CF}"/>
                </a:ext>
              </a:extLst>
            </p:cNvPr>
            <p:cNvSpPr txBox="1"/>
            <p:nvPr/>
          </p:nvSpPr>
          <p:spPr>
            <a:xfrm>
              <a:off x="2593847" y="5243220"/>
              <a:ext cx="7147737" cy="369332"/>
            </a:xfrm>
            <a:prstGeom prst="rect">
              <a:avLst/>
            </a:prstGeom>
            <a:noFill/>
          </p:spPr>
          <p:txBody>
            <a:bodyPr wrap="square">
              <a:spAutoFit/>
            </a:bodyPr>
            <a:lstStyle/>
            <a:p>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email address to submit assignments is </a:t>
              </a:r>
              <a:r>
                <a:rPr lang="en-US" altLang="zh-CN" sz="1800" b="1"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ecargo@aliyun.com</a:t>
              </a:r>
              <a:endParaRPr lang="zh-CN" altLang="en-US" dirty="0"/>
            </a:p>
          </p:txBody>
        </p:sp>
        <p:sp>
          <p:nvSpPr>
            <p:cNvPr id="5" name="文本框 4">
              <a:extLst>
                <a:ext uri="{FF2B5EF4-FFF2-40B4-BE49-F238E27FC236}">
                  <a16:creationId xmlns:a16="http://schemas.microsoft.com/office/drawing/2014/main" id="{E27A27DF-FF15-46B3-3FE8-91DF49E93CE0}"/>
                </a:ext>
              </a:extLst>
            </p:cNvPr>
            <p:cNvSpPr txBox="1"/>
            <p:nvPr/>
          </p:nvSpPr>
          <p:spPr>
            <a:xfrm>
              <a:off x="3801957" y="5612552"/>
              <a:ext cx="4221623" cy="369332"/>
            </a:xfrm>
            <a:prstGeom prst="rect">
              <a:avLst/>
            </a:prstGeom>
            <a:noFill/>
          </p:spPr>
          <p:txBody>
            <a:bodyPr wrap="square">
              <a:spAutoFit/>
            </a:bodyPr>
            <a:lstStyle/>
            <a:p>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论文提交到该邮箱：</a:t>
              </a:r>
              <a:r>
                <a:rPr lang="en-US" altLang="zh-CN" sz="1800" b="1"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ecargo@aliyun.com</a:t>
              </a:r>
              <a:endParaRPr lang="zh-CN" altLang="en-US" dirty="0"/>
            </a:p>
          </p:txBody>
        </p:sp>
      </p:grpSp>
    </p:spTree>
  </p:cSld>
  <p:clrMapOvr>
    <a:masterClrMapping/>
  </p:clrMapOvr>
  <mc:AlternateContent xmlns:mc="http://schemas.openxmlformats.org/markup-compatibility/2006" xmlns:p14="http://schemas.microsoft.com/office/powerpoint/2010/main">
    <mc:Choice Requires="p14">
      <p:transition spd="slow" p14:dur="2000" advTm="23133"/>
    </mc:Choice>
    <mc:Fallback xmlns="">
      <p:transition spd="slow" advTm="2313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904032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1189" y="889061"/>
            <a:ext cx="10568730" cy="55132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assignment requirements for this lesson are as follows:</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Suppose you are a manager of a company. Imagine and describe a scenario, i.e., to accomplish a complex task (RBC) by managing 30 agents (people, equipment, robots, groups of people, etc.). In addition to the scenario required for the first lesson assignment,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add a constraint that each agent can perform one or more roles (tasks)</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You need to divide the complex into smaller subtasks (Roles).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3. You can choose from a list of candidates (Agents) to join the team to accomplish the task.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4. You need to determine a list of requirements for each task (role), i.e., role specification including L and other required properties.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reasonable. Any simple method can be used.</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2572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1188" y="889061"/>
            <a:ext cx="10580685" cy="59689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5. Suppose that every agent should have a list of qualifications corresponding to the roles’ requirements. You create the evaluation of each agent for each subtask (role), i.e., the Q matrix.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6. After you obtain the Q matrix, use the GMRA program (Group Multi-Role Assignment) to get the optimal assignment result, i.e., T.</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7. Analyze whether the assignment is good or not from your own personal perspective. Argue why an optimized assignment result may not be the best choice.</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8. Consider whether there are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scalable aspects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this scenario (i.e., future works), as this is relevant to future lessons.</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9. Encode and calculate assignment results using Python’s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PuLP</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present the mathematical model and corresponding assignment results in the format of an IEEE paper.</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10. If possible, please choose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to expand the self-defined scenario from the first lesson</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to make the background of the problem you are researching more generic.</a:t>
            </a:r>
          </a:p>
          <a:p>
            <a:pPr marL="457200" indent="-457200" algn="just">
              <a:lnSpc>
                <a:spcPct val="145000"/>
              </a:lnSpc>
              <a:buFont typeface="Wingdings" panose="05000000000000000000" pitchFamily="2" charset="2"/>
              <a:buChar char="p"/>
            </a:pP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3846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1718031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Requirement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2">
            <a:extLst>
              <a:ext uri="{FF2B5EF4-FFF2-40B4-BE49-F238E27FC236}">
                <a16:creationId xmlns:a16="http://schemas.microsoft.com/office/drawing/2014/main" id="{5CB599F4-425E-9A61-998A-36202AF5A098}"/>
              </a:ext>
            </a:extLst>
          </p:cNvPr>
          <p:cNvSpPr txBox="1"/>
          <p:nvPr/>
        </p:nvSpPr>
        <p:spPr>
          <a:xfrm>
            <a:off x="811635" y="794497"/>
            <a:ext cx="10568730" cy="58867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A project report including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descriptions of your process details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The report should be in the IEEE conference paper format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page limit = 2~3 pages.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Refer to: https://</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www.ieee.org</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/conferences/publishing/</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templates.html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Choose Microsoft Word and US letter.</a:t>
            </a:r>
          </a:p>
          <a:p>
            <a:pPr marL="457200" indent="-457200" algn="just">
              <a:lnSpc>
                <a:spcPct val="145000"/>
              </a:lnSpc>
              <a:buFont typeface="Wingdings" panose="05000000000000000000" pitchFamily="2" charset="2"/>
              <a:buChar char="p"/>
            </a:pP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Vital)</a:t>
            </a: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paper to be submitted should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include a depiction of plausible scenarios, modeling, and a reasonable interpretation of the experimental results</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Furthermore,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providing the source code, inclusive of the data</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for the experiments could facilitate a more comprehensive evaluation. </a:t>
            </a:r>
            <a:endPar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45000"/>
              </a:lnSpc>
              <a:buNone/>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Download</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Relevant</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Materials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0" indent="0">
              <a:lnSpc>
                <a:spcPct val="145000"/>
              </a:lnSpc>
              <a:buNone/>
            </a:pP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hlinkClick r:id="rId3"/>
              </a:rPr>
              <a:t>https://</a:t>
            </a:r>
            <a:r>
              <a:rPr lang="en"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hlinkClick r:id="rId3"/>
              </a:rPr>
              <a:t>github.com</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hlinkClick r:id="rId3"/>
              </a:rPr>
              <a:t>/jiangqian1997/E-CARGO</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hlinkClick r:id="rId3"/>
              </a:rPr>
              <a:t>-</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hlinkClick r:id="rId3"/>
              </a:rPr>
              <a:t>Codes/tree/main/Summber_School_Laboratory/Lab_</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hlinkClick r:id="rId3"/>
              </a:rPr>
              <a:t>2</a:t>
            </a: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45000"/>
              </a:lnSpc>
              <a:buNone/>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email address to submit assignments is </a:t>
            </a:r>
            <a:r>
              <a:rPr lang="en-US" altLang="zh-CN" sz="1800" b="1"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ecargo@aliyun.com</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1139116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Knowledge-Preview</a:t>
            </a:r>
          </a:p>
        </p:txBody>
      </p:sp>
      <p:sp>
        <p:nvSpPr>
          <p:cNvPr id="9" name="矩形 8"/>
          <p:cNvSpPr/>
          <p:nvPr/>
        </p:nvSpPr>
        <p:spPr>
          <a:xfrm>
            <a:off x="805103" y="5810197"/>
            <a:ext cx="10581793"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GMRA</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is</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derived</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from</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GRA</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endParaRPr lang="en-US" altLang="zh-CN" sz="2600" b="1"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15" name="文本框 14">
            <a:extLst>
              <a:ext uri="{FF2B5EF4-FFF2-40B4-BE49-F238E27FC236}">
                <a16:creationId xmlns:a16="http://schemas.microsoft.com/office/drawing/2014/main" id="{0307BB78-70B3-9C46-9161-00193EB74799}"/>
              </a:ext>
            </a:extLst>
          </p:cNvPr>
          <p:cNvSpPr txBox="1"/>
          <p:nvPr/>
        </p:nvSpPr>
        <p:spPr>
          <a:xfrm>
            <a:off x="822081" y="1594187"/>
            <a:ext cx="4753966" cy="3416320"/>
          </a:xfrm>
          <a:prstGeom prst="rect">
            <a:avLst/>
          </a:prstGeom>
          <a:noFill/>
        </p:spPr>
        <p:txBody>
          <a:bodyPr wrap="square" rtlCol="0">
            <a:spAutoFit/>
          </a:bodyPr>
          <a:lstStyle/>
          <a:p>
            <a:pPr algn="just"/>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Group Multi-Role Assignment (GMRA) is a typical </a:t>
            </a:r>
            <a:r>
              <a:rPr lang="en" altLang="zh-CN" sz="27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of the RBC methodology, and </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it is derived from the Group Role Assignment</a:t>
            </a:r>
            <a:r>
              <a:rPr lang="zh-CN" altLang="en-US"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(GRA) </a:t>
            </a:r>
            <a:r>
              <a:rPr lang="en" altLang="zh-CN" sz="2700" b="1"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submodel</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Compared to the GRA model, the GMRA model </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has broader applicability</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6" name="组合 5">
            <a:extLst>
              <a:ext uri="{FF2B5EF4-FFF2-40B4-BE49-F238E27FC236}">
                <a16:creationId xmlns:a16="http://schemas.microsoft.com/office/drawing/2014/main" id="{706EA51B-D39A-53CA-A51C-7D33082136C9}"/>
              </a:ext>
            </a:extLst>
          </p:cNvPr>
          <p:cNvGrpSpPr/>
          <p:nvPr/>
        </p:nvGrpSpPr>
        <p:grpSpPr>
          <a:xfrm>
            <a:off x="6112977" y="1223469"/>
            <a:ext cx="4838700" cy="3709229"/>
            <a:chOff x="6112977" y="1223469"/>
            <a:chExt cx="4838700" cy="3709229"/>
          </a:xfrm>
        </p:grpSpPr>
        <p:sp>
          <p:nvSpPr>
            <p:cNvPr id="3" name="文本框 2">
              <a:extLst>
                <a:ext uri="{FF2B5EF4-FFF2-40B4-BE49-F238E27FC236}">
                  <a16:creationId xmlns:a16="http://schemas.microsoft.com/office/drawing/2014/main" id="{CB289F8A-2E70-6103-96D6-541DEFDBE9C8}"/>
                </a:ext>
              </a:extLst>
            </p:cNvPr>
            <p:cNvSpPr txBox="1"/>
            <p:nvPr/>
          </p:nvSpPr>
          <p:spPr>
            <a:xfrm>
              <a:off x="6769638" y="4563366"/>
              <a:ext cx="3525378" cy="369332"/>
            </a:xfrm>
            <a:prstGeom prst="rect">
              <a:avLst/>
            </a:prstGeom>
            <a:noFill/>
          </p:spPr>
          <p:txBody>
            <a:bodyPr wrap="square" rtlCol="0">
              <a:spAutoFit/>
            </a:bodyPr>
            <a:lstStyle/>
            <a:p>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Development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GMRA</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model</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40059249-FCC2-0CAE-7E2A-186B0888FE98}"/>
                </a:ext>
              </a:extLst>
            </p:cNvPr>
            <p:cNvPicPr>
              <a:picLocks noChangeAspect="1"/>
            </p:cNvPicPr>
            <p:nvPr/>
          </p:nvPicPr>
          <p:blipFill>
            <a:blip r:embed="rId3"/>
            <a:stretch>
              <a:fillRect/>
            </a:stretch>
          </p:blipFill>
          <p:spPr>
            <a:xfrm>
              <a:off x="6112977" y="1223469"/>
              <a:ext cx="4838700" cy="3111500"/>
            </a:xfrm>
            <a:prstGeom prst="rect">
              <a:avLst/>
            </a:prstGeom>
          </p:spPr>
        </p:pic>
      </p:grpSp>
    </p:spTree>
    <p:extLst>
      <p:ext uri="{BB962C8B-B14F-4D97-AF65-F5344CB8AC3E}">
        <p14:creationId xmlns:p14="http://schemas.microsoft.com/office/powerpoint/2010/main" val="1175735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Real-world</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Scenario</a:t>
            </a:r>
          </a:p>
        </p:txBody>
      </p:sp>
      <p:sp>
        <p:nvSpPr>
          <p:cNvPr id="6" name="Content Placeholder 2"/>
          <p:cNvSpPr txBox="1"/>
          <p:nvPr/>
        </p:nvSpPr>
        <p:spPr>
          <a:xfrm>
            <a:off x="742757" y="1456170"/>
            <a:ext cx="6045156" cy="48491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Decision-makers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company</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decides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organize</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team</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from</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employees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with</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budget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half</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million</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dollars.</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Decision-makers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must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 some people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more than one position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because the total number of staff members is less than that of the required positions.</a:t>
            </a:r>
          </a:p>
          <a:p>
            <a:pPr marL="457200" indent="-457200" algn="just">
              <a:lnSpc>
                <a:spcPct val="145000"/>
              </a:lnSpc>
              <a:buFont typeface="Wingdings" panose="05000000000000000000" pitchFamily="2" charset="2"/>
              <a:buChar char="p"/>
            </a:pP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Goal</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Help</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decision-makers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build</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most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suitable</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team</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based</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on</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current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number</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candidates</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8" name="组合 7">
            <a:extLst>
              <a:ext uri="{FF2B5EF4-FFF2-40B4-BE49-F238E27FC236}">
                <a16:creationId xmlns:a16="http://schemas.microsoft.com/office/drawing/2014/main" id="{C831F8D6-D4A2-043D-797E-C358AD01DA6E}"/>
              </a:ext>
            </a:extLst>
          </p:cNvPr>
          <p:cNvGrpSpPr/>
          <p:nvPr/>
        </p:nvGrpSpPr>
        <p:grpSpPr>
          <a:xfrm>
            <a:off x="6985088" y="928090"/>
            <a:ext cx="4464155" cy="5723868"/>
            <a:chOff x="6985088" y="928090"/>
            <a:chExt cx="4464155" cy="5723868"/>
          </a:xfrm>
        </p:grpSpPr>
        <p:pic>
          <p:nvPicPr>
            <p:cNvPr id="4" name="图片 3">
              <a:extLst>
                <a:ext uri="{FF2B5EF4-FFF2-40B4-BE49-F238E27FC236}">
                  <a16:creationId xmlns:a16="http://schemas.microsoft.com/office/drawing/2014/main" id="{21469E1F-841E-2640-9F78-45601333C561}"/>
                </a:ext>
              </a:extLst>
            </p:cNvPr>
            <p:cNvPicPr>
              <a:picLocks noChangeAspect="1"/>
            </p:cNvPicPr>
            <p:nvPr/>
          </p:nvPicPr>
          <p:blipFill rotWithShape="1">
            <a:blip r:embed="rId3"/>
            <a:srcRect l="9139" r="10776"/>
            <a:stretch/>
          </p:blipFill>
          <p:spPr>
            <a:xfrm>
              <a:off x="6985088" y="2546959"/>
              <a:ext cx="4464155" cy="4104999"/>
            </a:xfrm>
            <a:prstGeom prst="rect">
              <a:avLst/>
            </a:prstGeom>
          </p:spPr>
        </p:pic>
        <p:pic>
          <p:nvPicPr>
            <p:cNvPr id="7" name="图片 6">
              <a:extLst>
                <a:ext uri="{FF2B5EF4-FFF2-40B4-BE49-F238E27FC236}">
                  <a16:creationId xmlns:a16="http://schemas.microsoft.com/office/drawing/2014/main" id="{2018FAEC-6A9A-ADBD-8AF1-7DE758508F05}"/>
                </a:ext>
              </a:extLst>
            </p:cNvPr>
            <p:cNvPicPr>
              <a:picLocks noChangeAspect="1"/>
            </p:cNvPicPr>
            <p:nvPr/>
          </p:nvPicPr>
          <p:blipFill>
            <a:blip r:embed="rId4"/>
            <a:stretch>
              <a:fillRect/>
            </a:stretch>
          </p:blipFill>
          <p:spPr>
            <a:xfrm>
              <a:off x="6985088" y="928090"/>
              <a:ext cx="4464155" cy="1618869"/>
            </a:xfrm>
            <a:prstGeom prst="rect">
              <a:avLst/>
            </a:prstGeom>
          </p:spPr>
        </p:pic>
      </p:grpSp>
    </p:spTree>
    <p:extLst>
      <p:ext uri="{BB962C8B-B14F-4D97-AF65-F5344CB8AC3E}">
        <p14:creationId xmlns:p14="http://schemas.microsoft.com/office/powerpoint/2010/main" val="3709800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Knowledge-GMRA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sp>
        <p:nvSpPr>
          <p:cNvPr id="21" name="矩形 20">
            <a:extLst>
              <a:ext uri="{FF2B5EF4-FFF2-40B4-BE49-F238E27FC236}">
                <a16:creationId xmlns:a16="http://schemas.microsoft.com/office/drawing/2014/main" id="{D4EDD811-6BD9-7547-B325-7C8F908FF95F}"/>
              </a:ext>
            </a:extLst>
          </p:cNvPr>
          <p:cNvSpPr/>
          <p:nvPr/>
        </p:nvSpPr>
        <p:spPr>
          <a:xfrm>
            <a:off x="755511" y="5896012"/>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RBC</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and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GMRA</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are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utilized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to</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solve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this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problem</a:t>
            </a:r>
          </a:p>
        </p:txBody>
      </p:sp>
      <p:sp>
        <p:nvSpPr>
          <p:cNvPr id="23" name="矩形 22">
            <a:extLst>
              <a:ext uri="{FF2B5EF4-FFF2-40B4-BE49-F238E27FC236}">
                <a16:creationId xmlns:a16="http://schemas.microsoft.com/office/drawing/2014/main" id="{20463536-75B8-784D-8AFD-0109EFBD2BFA}"/>
              </a:ext>
            </a:extLst>
          </p:cNvPr>
          <p:cNvSpPr/>
          <p:nvPr/>
        </p:nvSpPr>
        <p:spPr>
          <a:xfrm>
            <a:off x="755511" y="5892057"/>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RBC</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and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GMRA</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are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utilized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to</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solve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this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problem</a:t>
            </a:r>
          </a:p>
        </p:txBody>
      </p:sp>
      <p:sp>
        <p:nvSpPr>
          <p:cNvPr id="24" name="矩形 23">
            <a:extLst>
              <a:ext uri="{FF2B5EF4-FFF2-40B4-BE49-F238E27FC236}">
                <a16:creationId xmlns:a16="http://schemas.microsoft.com/office/drawing/2014/main" id="{CEBBAE61-F36A-2046-B0AF-3EE34369670B}"/>
              </a:ext>
            </a:extLst>
          </p:cNvPr>
          <p:cNvSpPr/>
          <p:nvPr/>
        </p:nvSpPr>
        <p:spPr>
          <a:xfrm>
            <a:off x="755511" y="5888102"/>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Roles</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(Tasks):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Required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Positions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Agents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(Executors):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Employees</a:t>
            </a:r>
          </a:p>
        </p:txBody>
      </p:sp>
      <p:grpSp>
        <p:nvGrpSpPr>
          <p:cNvPr id="3" name="组合 2">
            <a:extLst>
              <a:ext uri="{FF2B5EF4-FFF2-40B4-BE49-F238E27FC236}">
                <a16:creationId xmlns:a16="http://schemas.microsoft.com/office/drawing/2014/main" id="{3E911B4F-04B9-E98B-03F6-EC500BD89536}"/>
              </a:ext>
            </a:extLst>
          </p:cNvPr>
          <p:cNvGrpSpPr/>
          <p:nvPr/>
        </p:nvGrpSpPr>
        <p:grpSpPr>
          <a:xfrm>
            <a:off x="6538337" y="1376266"/>
            <a:ext cx="4838700" cy="3709229"/>
            <a:chOff x="6112977" y="1223469"/>
            <a:chExt cx="4838700" cy="3709229"/>
          </a:xfrm>
        </p:grpSpPr>
        <p:sp>
          <p:nvSpPr>
            <p:cNvPr id="12" name="文本框 11">
              <a:extLst>
                <a:ext uri="{FF2B5EF4-FFF2-40B4-BE49-F238E27FC236}">
                  <a16:creationId xmlns:a16="http://schemas.microsoft.com/office/drawing/2014/main" id="{0E1D00A9-C4C9-1681-2E00-F574D82B84E2}"/>
                </a:ext>
              </a:extLst>
            </p:cNvPr>
            <p:cNvSpPr txBox="1"/>
            <p:nvPr/>
          </p:nvSpPr>
          <p:spPr>
            <a:xfrm>
              <a:off x="6769638" y="4563366"/>
              <a:ext cx="3525378" cy="369332"/>
            </a:xfrm>
            <a:prstGeom prst="rect">
              <a:avLst/>
            </a:prstGeom>
            <a:noFill/>
          </p:spPr>
          <p:txBody>
            <a:bodyPr wrap="square" rtlCol="0">
              <a:spAutoFit/>
            </a:bodyPr>
            <a:lstStyle/>
            <a:p>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Development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GMRA</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model</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7" name="图片 16">
              <a:extLst>
                <a:ext uri="{FF2B5EF4-FFF2-40B4-BE49-F238E27FC236}">
                  <a16:creationId xmlns:a16="http://schemas.microsoft.com/office/drawing/2014/main" id="{03E2C07C-9E72-DDC6-7B72-C8482864C6C9}"/>
                </a:ext>
              </a:extLst>
            </p:cNvPr>
            <p:cNvPicPr>
              <a:picLocks noChangeAspect="1"/>
            </p:cNvPicPr>
            <p:nvPr/>
          </p:nvPicPr>
          <p:blipFill>
            <a:blip r:embed="rId3"/>
            <a:stretch>
              <a:fillRect/>
            </a:stretch>
          </p:blipFill>
          <p:spPr>
            <a:xfrm>
              <a:off x="6112977" y="1223469"/>
              <a:ext cx="4838700" cy="3111500"/>
            </a:xfrm>
            <a:prstGeom prst="rect">
              <a:avLst/>
            </a:prstGeom>
          </p:spPr>
        </p:pic>
      </p:grpSp>
    </p:spTree>
    <p:extLst>
      <p:ext uri="{BB962C8B-B14F-4D97-AF65-F5344CB8AC3E}">
        <p14:creationId xmlns:p14="http://schemas.microsoft.com/office/powerpoint/2010/main" val="382881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Knowledge-GMRA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pic>
        <p:nvPicPr>
          <p:cNvPr id="6" name="图片 5">
            <a:extLst>
              <a:ext uri="{FF2B5EF4-FFF2-40B4-BE49-F238E27FC236}">
                <a16:creationId xmlns:a16="http://schemas.microsoft.com/office/drawing/2014/main" id="{A349B263-70E0-BFE7-19B2-AF98CFCE85AB}"/>
              </a:ext>
            </a:extLst>
          </p:cNvPr>
          <p:cNvPicPr>
            <a:picLocks noChangeAspect="1"/>
          </p:cNvPicPr>
          <p:nvPr/>
        </p:nvPicPr>
        <p:blipFill>
          <a:blip r:embed="rId3"/>
          <a:stretch>
            <a:fillRect/>
          </a:stretch>
        </p:blipFill>
        <p:spPr>
          <a:xfrm>
            <a:off x="5589495" y="1426834"/>
            <a:ext cx="6062550" cy="4452185"/>
          </a:xfrm>
          <a:prstGeom prst="rect">
            <a:avLst/>
          </a:prstGeom>
        </p:spPr>
      </p:pic>
      <p:pic>
        <p:nvPicPr>
          <p:cNvPr id="10" name="图片 9">
            <a:extLst>
              <a:ext uri="{FF2B5EF4-FFF2-40B4-BE49-F238E27FC236}">
                <a16:creationId xmlns:a16="http://schemas.microsoft.com/office/drawing/2014/main" id="{6542D2D9-0907-AA9F-5289-B0A233893BF7}"/>
              </a:ext>
            </a:extLst>
          </p:cNvPr>
          <p:cNvPicPr>
            <a:picLocks noChangeAspect="1"/>
          </p:cNvPicPr>
          <p:nvPr/>
        </p:nvPicPr>
        <p:blipFill>
          <a:blip r:embed="rId4"/>
          <a:stretch>
            <a:fillRect/>
          </a:stretch>
        </p:blipFill>
        <p:spPr>
          <a:xfrm>
            <a:off x="5394970" y="1974667"/>
            <a:ext cx="6451600" cy="3390900"/>
          </a:xfrm>
          <a:prstGeom prst="rect">
            <a:avLst/>
          </a:prstGeom>
        </p:spPr>
      </p:pic>
      <p:grpSp>
        <p:nvGrpSpPr>
          <p:cNvPr id="22" name="组合 21">
            <a:extLst>
              <a:ext uri="{FF2B5EF4-FFF2-40B4-BE49-F238E27FC236}">
                <a16:creationId xmlns:a16="http://schemas.microsoft.com/office/drawing/2014/main" id="{BA326E29-71CB-7847-FE99-9CD065905768}"/>
              </a:ext>
            </a:extLst>
          </p:cNvPr>
          <p:cNvGrpSpPr/>
          <p:nvPr/>
        </p:nvGrpSpPr>
        <p:grpSpPr>
          <a:xfrm>
            <a:off x="5408945" y="1404397"/>
            <a:ext cx="6451600" cy="4635500"/>
            <a:chOff x="5408945" y="1404397"/>
            <a:chExt cx="6451600" cy="4635500"/>
          </a:xfrm>
        </p:grpSpPr>
        <p:pic>
          <p:nvPicPr>
            <p:cNvPr id="20" name="图片 19">
              <a:extLst>
                <a:ext uri="{FF2B5EF4-FFF2-40B4-BE49-F238E27FC236}">
                  <a16:creationId xmlns:a16="http://schemas.microsoft.com/office/drawing/2014/main" id="{CE82B3D7-475D-40CD-9DAA-2E696F8F089F}"/>
                </a:ext>
              </a:extLst>
            </p:cNvPr>
            <p:cNvPicPr>
              <a:picLocks noChangeAspect="1"/>
            </p:cNvPicPr>
            <p:nvPr/>
          </p:nvPicPr>
          <p:blipFill>
            <a:blip r:embed="rId5"/>
            <a:stretch>
              <a:fillRect/>
            </a:stretch>
          </p:blipFill>
          <p:spPr>
            <a:xfrm>
              <a:off x="5408945" y="1404397"/>
              <a:ext cx="6451600" cy="4635500"/>
            </a:xfrm>
            <a:prstGeom prst="rect">
              <a:avLst/>
            </a:prstGeom>
          </p:spPr>
        </p:pic>
        <p:sp>
          <p:nvSpPr>
            <p:cNvPr id="21" name="矩形 20">
              <a:extLst>
                <a:ext uri="{FF2B5EF4-FFF2-40B4-BE49-F238E27FC236}">
                  <a16:creationId xmlns:a16="http://schemas.microsoft.com/office/drawing/2014/main" id="{96B15894-AE79-3073-3230-DEB3824CBD76}"/>
                </a:ext>
              </a:extLst>
            </p:cNvPr>
            <p:cNvSpPr/>
            <p:nvPr/>
          </p:nvSpPr>
          <p:spPr>
            <a:xfrm>
              <a:off x="5408945" y="1426835"/>
              <a:ext cx="6437625" cy="113114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23" name="图片 22">
            <a:extLst>
              <a:ext uri="{FF2B5EF4-FFF2-40B4-BE49-F238E27FC236}">
                <a16:creationId xmlns:a16="http://schemas.microsoft.com/office/drawing/2014/main" id="{BA03B346-C481-D5F1-50BE-5B8A99300879}"/>
              </a:ext>
            </a:extLst>
          </p:cNvPr>
          <p:cNvPicPr>
            <a:picLocks noChangeAspect="1"/>
          </p:cNvPicPr>
          <p:nvPr/>
        </p:nvPicPr>
        <p:blipFill>
          <a:blip r:embed="rId6"/>
          <a:stretch>
            <a:fillRect/>
          </a:stretch>
        </p:blipFill>
        <p:spPr>
          <a:xfrm>
            <a:off x="5357507" y="1616058"/>
            <a:ext cx="6540500" cy="4343400"/>
          </a:xfrm>
          <a:prstGeom prst="rect">
            <a:avLst/>
          </a:prstGeom>
        </p:spPr>
      </p:pic>
    </p:spTree>
    <p:extLst>
      <p:ext uri="{BB962C8B-B14F-4D97-AF65-F5344CB8AC3E}">
        <p14:creationId xmlns:p14="http://schemas.microsoft.com/office/powerpoint/2010/main" val="192019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dissolv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dissolv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8268126"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Knowledge-Python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Code</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Presentation</a:t>
            </a:r>
          </a:p>
        </p:txBody>
      </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pic>
        <p:nvPicPr>
          <p:cNvPr id="3" name="图片 2">
            <a:extLst>
              <a:ext uri="{FF2B5EF4-FFF2-40B4-BE49-F238E27FC236}">
                <a16:creationId xmlns:a16="http://schemas.microsoft.com/office/drawing/2014/main" id="{0ABF30AC-C2EC-B9FF-261A-91BA0EEE481F}"/>
              </a:ext>
            </a:extLst>
          </p:cNvPr>
          <p:cNvPicPr>
            <a:picLocks noChangeAspect="1"/>
          </p:cNvPicPr>
          <p:nvPr/>
        </p:nvPicPr>
        <p:blipFill>
          <a:blip r:embed="rId3"/>
          <a:stretch>
            <a:fillRect/>
          </a:stretch>
        </p:blipFill>
        <p:spPr>
          <a:xfrm>
            <a:off x="744034" y="1508576"/>
            <a:ext cx="5351966" cy="3840847"/>
          </a:xfrm>
          <a:prstGeom prst="rect">
            <a:avLst/>
          </a:prstGeom>
        </p:spPr>
      </p:pic>
      <p:pic>
        <p:nvPicPr>
          <p:cNvPr id="4" name="图片 3">
            <a:extLst>
              <a:ext uri="{FF2B5EF4-FFF2-40B4-BE49-F238E27FC236}">
                <a16:creationId xmlns:a16="http://schemas.microsoft.com/office/drawing/2014/main" id="{7E5EE8D9-4741-6E27-52CB-AFE78144DEDE}"/>
              </a:ext>
            </a:extLst>
          </p:cNvPr>
          <p:cNvPicPr>
            <a:picLocks noChangeAspect="1"/>
          </p:cNvPicPr>
          <p:nvPr/>
        </p:nvPicPr>
        <p:blipFill>
          <a:blip r:embed="rId4"/>
          <a:stretch>
            <a:fillRect/>
          </a:stretch>
        </p:blipFill>
        <p:spPr>
          <a:xfrm>
            <a:off x="6096000" y="1065773"/>
            <a:ext cx="5351966" cy="5062806"/>
          </a:xfrm>
          <a:prstGeom prst="rect">
            <a:avLst/>
          </a:prstGeom>
        </p:spPr>
      </p:pic>
    </p:spTree>
    <p:extLst>
      <p:ext uri="{BB962C8B-B14F-4D97-AF65-F5344CB8AC3E}">
        <p14:creationId xmlns:p14="http://schemas.microsoft.com/office/powerpoint/2010/main" val="3076011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18934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Objectives</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22081" y="1386957"/>
            <a:ext cx="5727000" cy="42340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objectives of this course are two-fold:</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To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understand the process of RBC</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learn about how to formalize problems with the GMRA </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To practice using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Python to program the GMRA 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in order to solve the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M-M</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assignment problem.</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1">
            <a:extLst>
              <a:ext uri="{FF2B5EF4-FFF2-40B4-BE49-F238E27FC236}">
                <a16:creationId xmlns:a16="http://schemas.microsoft.com/office/drawing/2014/main" id="{A809E2BB-A6BD-D743-0A40-2414B73E9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197" y="1073284"/>
            <a:ext cx="3811587" cy="4547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010397"/>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7172</TotalTime>
  <Words>1692</Words>
  <Application>Microsoft Macintosh PowerPoint</Application>
  <PresentationFormat>宽屏</PresentationFormat>
  <Paragraphs>111</Paragraphs>
  <Slides>14</Slides>
  <Notes>14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等线</vt:lpstr>
      <vt:lpstr>等线 Light</vt:lpstr>
      <vt:lpstr>Söhne</vt:lpstr>
      <vt:lpstr>Times</vt:lpstr>
      <vt:lpstr>Arial</vt:lpstr>
      <vt:lpstr>Calibri</vt:lpstr>
      <vt:lpstr>Monotype Corsiva</vt:lpstr>
      <vt:lpstr>Times New Roman</vt:lpstr>
      <vt:lpstr>Wingdings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panxiaomeng</dc:creator>
  <cp:lastModifiedBy>2109853gmi30001@student.must.edu.mo</cp:lastModifiedBy>
  <cp:revision>1313</cp:revision>
  <dcterms:created xsi:type="dcterms:W3CDTF">2017-10-20T06:33:00Z</dcterms:created>
  <dcterms:modified xsi:type="dcterms:W3CDTF">2023-07-19T01:33:38Z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926347C51394418297BA99A8B08195D6</vt:lpwstr>
  </property>
  <property fmtid="{D5CDD505-2E9C-101B-9397-08002B2CF9AE}" pid="3" name="KSOProductBuildVer">
    <vt:lpwstr>2052-11.1.0.10495</vt:lpwstr>
  </property>
</Properties>
</file>